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notesMasterIdLst>
    <p:notesMasterId r:id="rId31"/>
  </p:notesMasterIdLst>
  <p:sldIdLst>
    <p:sldId id="256" r:id="rId2"/>
    <p:sldId id="281" r:id="rId3"/>
    <p:sldId id="274" r:id="rId4"/>
    <p:sldId id="275" r:id="rId5"/>
    <p:sldId id="276" r:id="rId6"/>
    <p:sldId id="277" r:id="rId7"/>
    <p:sldId id="278" r:id="rId8"/>
    <p:sldId id="279" r:id="rId9"/>
    <p:sldId id="292" r:id="rId10"/>
    <p:sldId id="307" r:id="rId11"/>
    <p:sldId id="308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2" r:id="rId20"/>
    <p:sldId id="300" r:id="rId21"/>
    <p:sldId id="301" r:id="rId22"/>
    <p:sldId id="290" r:id="rId23"/>
    <p:sldId id="306" r:id="rId24"/>
    <p:sldId id="291" r:id="rId25"/>
    <p:sldId id="286" r:id="rId26"/>
    <p:sldId id="280" r:id="rId27"/>
    <p:sldId id="303" r:id="rId28"/>
    <p:sldId id="304" r:id="rId29"/>
    <p:sldId id="289" r:id="rId30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86"/>
  </p:normalViewPr>
  <p:slideViewPr>
    <p:cSldViewPr snapToGrid="0">
      <p:cViewPr>
        <p:scale>
          <a:sx n="90" d="100"/>
          <a:sy n="90" d="100"/>
        </p:scale>
        <p:origin x="6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F6F6A1-68AE-4A70-AAA6-B31A6A3410A7}" type="datetimeFigureOut">
              <a:rPr lang="tr-TR"/>
              <a:pPr>
                <a:defRPr/>
              </a:pPr>
              <a:t>22.01.2018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E54B54-0756-482D-8A8A-89F654F49B7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yt Görüntüsü Yer Tutucus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 Yer Tutucusu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0483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0B257F-7B3A-4CB6-9D8D-7C76E80ADDD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/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FE14B-677D-4D66-97D0-F7BFD4E074D9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6B4AC-E3D4-416C-96D9-18F4FF79653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036D-FAD1-4C64-AEF9-4A8598023CFA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B4961-A9DE-4965-8500-00C8094BEA8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63E62-A644-48FC-95B2-505308A26B6A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ADD01-F942-4578-B887-E6E393C14FA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D63F9-241D-46FB-9264-910EB7D6FA32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514C7-FD97-48E2-82B4-E213D9067AD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9E4EC-6385-43C5-B3A1-79D104DE325D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0154B-68E5-409B-92BC-1C998A6ABA7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44655-0F64-4AB2-A178-0ED969656E7F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CC39F-15FE-4172-8CAD-11F44BFD36D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CD449-D7B6-4B47-9DB4-35A04E62B982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A7BB3-7BA6-4C62-94A6-DBF972B3554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304C5-8E14-4A3C-BCAB-C87B8B6ED99B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E9620-CDBA-4FFE-BAD0-5735E0A5E56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6B6C8-6492-4E2C-9CD6-041C2E19AB02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65C9-2014-4F77-A9D8-A74F67FD134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2397C-FDBB-4F4E-8A44-DCFD1D39C91A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7194A-0407-43BC-8780-F9BC488FE45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54368-9B66-4CF1-AD18-08D78FBE1055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E89E-3B23-4E57-8D86-CC60CE1F788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542EB-6AF0-46AC-BB78-BC0B343B02A9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8A358-9056-422C-B903-46B9208107E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377A-B980-4AF6-A70A-1864BBEF382B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2811-991A-43A2-9362-A1E399B487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22925-4CC3-4CD7-85B8-A30FD977C109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CBD8-3953-4C3E-B931-6C7F13E6417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59B47-F9B0-448C-9EAF-FEA94C1F3EE7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635F5-F673-4002-92E3-C91A585D650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EEB3-B7B0-40F0-A1EC-EC9FA13033B1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58D97-C72D-488F-A5B0-ED6BD64009E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 noChangeArrowheads="1"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/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7" name="Freeform 12"/>
            <p:cNvSpPr>
              <a:spLocks noChangeArrowheads="1"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/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8" name="Freeform 13"/>
            <p:cNvSpPr>
              <a:spLocks noChangeArrowheads="1"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/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9" name="Freeform 14"/>
            <p:cNvSpPr>
              <a:spLocks noChangeArrowheads="1"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/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0" name="Freeform 15"/>
            <p:cNvSpPr>
              <a:spLocks noChangeArrowheads="1"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/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1" name="Freeform 16"/>
            <p:cNvSpPr>
              <a:spLocks noChangeArrowheads="1"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/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2" name="Freeform 17"/>
            <p:cNvSpPr>
              <a:spLocks noChangeArrowheads="1"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3" name="Freeform 18"/>
            <p:cNvSpPr>
              <a:spLocks noChangeArrowheads="1"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/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4" name="Freeform 19"/>
            <p:cNvSpPr>
              <a:spLocks noChangeArrowheads="1"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/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5" name="Freeform 20"/>
            <p:cNvSpPr>
              <a:spLocks noChangeArrowheads="1"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/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6" name="Freeform 21"/>
            <p:cNvSpPr>
              <a:spLocks noChangeArrowheads="1"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7" name="Freeform 22"/>
            <p:cNvSpPr>
              <a:spLocks noChangeArrowheads="1"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/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454"/>
            <a:chExt cx="1952625" cy="5678297"/>
          </a:xfrm>
        </p:grpSpPr>
        <p:sp>
          <p:nvSpPr>
            <p:cNvPr id="1034" name="Freeform 27"/>
            <p:cNvSpPr>
              <a:spLocks noChangeArrowheads="1"/>
            </p:cNvSpPr>
            <p:nvPr/>
          </p:nvSpPr>
          <p:spPr bwMode="auto">
            <a:xfrm>
              <a:off x="6627813" y="195454"/>
              <a:ext cx="408933" cy="3646106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/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5" name="Freeform 28"/>
            <p:cNvSpPr>
              <a:spLocks noChangeArrowheads="1"/>
            </p:cNvSpPr>
            <p:nvPr/>
          </p:nvSpPr>
          <p:spPr bwMode="auto">
            <a:xfrm>
              <a:off x="7061730" y="3771847"/>
              <a:ext cx="349763" cy="1310073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/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6" name="Freeform 29"/>
            <p:cNvSpPr>
              <a:spLocks noChangeArrowheads="1"/>
            </p:cNvSpPr>
            <p:nvPr/>
          </p:nvSpPr>
          <p:spPr bwMode="auto">
            <a:xfrm>
              <a:off x="7439105" y="5052983"/>
              <a:ext cx="357653" cy="82076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/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7" name="Freeform 30"/>
            <p:cNvSpPr>
              <a:spLocks noChangeArrowheads="1"/>
            </p:cNvSpPr>
            <p:nvPr/>
          </p:nvSpPr>
          <p:spPr bwMode="auto">
            <a:xfrm>
              <a:off x="7036746" y="3811307"/>
              <a:ext cx="457585" cy="1853305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/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8" name="Freeform 31"/>
            <p:cNvSpPr>
              <a:spLocks noChangeArrowheads="1"/>
            </p:cNvSpPr>
            <p:nvPr/>
          </p:nvSpPr>
          <p:spPr bwMode="auto">
            <a:xfrm>
              <a:off x="6993355" y="1263505"/>
              <a:ext cx="144639" cy="2508342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/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9" name="Freeform 32"/>
            <p:cNvSpPr>
              <a:spLocks noChangeArrowheads="1"/>
            </p:cNvSpPr>
            <p:nvPr/>
          </p:nvSpPr>
          <p:spPr bwMode="auto">
            <a:xfrm>
              <a:off x="7525889" y="5640936"/>
              <a:ext cx="111767" cy="232815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/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0" name="Freeform 33"/>
            <p:cNvSpPr>
              <a:spLocks noChangeArrowheads="1"/>
            </p:cNvSpPr>
            <p:nvPr/>
          </p:nvSpPr>
          <p:spPr bwMode="auto">
            <a:xfrm>
              <a:off x="7020967" y="3598223"/>
              <a:ext cx="68375" cy="424852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1" name="Freeform 34"/>
            <p:cNvSpPr>
              <a:spLocks noChangeArrowheads="1"/>
            </p:cNvSpPr>
            <p:nvPr/>
          </p:nvSpPr>
          <p:spPr bwMode="auto">
            <a:xfrm>
              <a:off x="7411493" y="2802446"/>
              <a:ext cx="1168945" cy="2250537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/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2" name="Freeform 35"/>
            <p:cNvSpPr>
              <a:spLocks noChangeArrowheads="1"/>
            </p:cNvSpPr>
            <p:nvPr/>
          </p:nvSpPr>
          <p:spPr bwMode="auto">
            <a:xfrm>
              <a:off x="7494331" y="5664612"/>
              <a:ext cx="99932" cy="209139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/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3" name="Freeform 36"/>
            <p:cNvSpPr>
              <a:spLocks noChangeArrowheads="1"/>
            </p:cNvSpPr>
            <p:nvPr/>
          </p:nvSpPr>
          <p:spPr bwMode="auto">
            <a:xfrm>
              <a:off x="7411493" y="5081920"/>
              <a:ext cx="114396" cy="559017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/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4" name="Freeform 37"/>
            <p:cNvSpPr>
              <a:spLocks noChangeArrowheads="1"/>
            </p:cNvSpPr>
            <p:nvPr/>
          </p:nvSpPr>
          <p:spPr bwMode="auto">
            <a:xfrm>
              <a:off x="7411493" y="4978008"/>
              <a:ext cx="32872" cy="189408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5" name="Freeform 38"/>
            <p:cNvSpPr>
              <a:spLocks noChangeArrowheads="1"/>
            </p:cNvSpPr>
            <p:nvPr/>
          </p:nvSpPr>
          <p:spPr bwMode="auto">
            <a:xfrm>
              <a:off x="7439105" y="5434429"/>
              <a:ext cx="174882" cy="439322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/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F7CBC2-40FE-4C60-B883-F7E694F0D114}" type="datetimeFigureOut">
              <a:rPr lang="uk-UA"/>
              <a:pPr>
                <a:defRPr/>
              </a:pPr>
              <a:t>22.01.2018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9B2818-2CBC-47A9-A557-D0192C97F34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bbstaff@ukr.net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bbstaff@ukr.ne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4138" y="3540125"/>
            <a:ext cx="10571162" cy="103981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b="1" dirty="0">
                <a:solidFill>
                  <a:schemeClr val="bg2">
                    <a:lumMod val="50000"/>
                  </a:schemeClr>
                </a:solidFill>
              </a:rPr>
              <a:t>СТАЖИРОВКА В ТУРЦИИ</a:t>
            </a:r>
            <a:endParaRPr lang="uk-UA" sz="6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3363" y="4854575"/>
            <a:ext cx="10186987" cy="1333500"/>
          </a:xfrm>
        </p:spPr>
        <p:txBody>
          <a:bodyPr/>
          <a:lstStyle/>
          <a:p>
            <a:pPr eaLnBrk="1" hangingPunct="1"/>
            <a:r>
              <a:rPr lang="tr-TR" b="1" smtClean="0">
                <a:solidFill>
                  <a:srgbClr val="00B050"/>
                </a:solidFill>
              </a:rPr>
              <a:t>            </a:t>
            </a:r>
            <a:r>
              <a:rPr lang="ru-RU" b="1" smtClean="0">
                <a:solidFill>
                  <a:srgbClr val="00B050"/>
                </a:solidFill>
              </a:rPr>
              <a:t>ПРОИЗВОДИМ НАБОР ДЛЯ ПРОХОЖДЕНИЯ СТАЖИРОВКИ В 5* ОТЕЛЯХ ТУРЦИИ</a:t>
            </a:r>
          </a:p>
          <a:p>
            <a:pPr eaLnBrk="1" hangingPunct="1"/>
            <a:endParaRPr lang="ru-RU" b="1" smtClean="0">
              <a:solidFill>
                <a:srgbClr val="00B050"/>
              </a:solidFill>
            </a:endParaRPr>
          </a:p>
          <a:p>
            <a:pPr eaLnBrk="1" hangingPunct="1"/>
            <a:r>
              <a:rPr lang="en-US" b="1" smtClean="0">
                <a:solidFill>
                  <a:srgbClr val="417B85"/>
                </a:solidFill>
              </a:rPr>
              <a:t>                                                                                           </a:t>
            </a:r>
            <a:endParaRPr lang="uk-UA" b="1" smtClean="0">
              <a:solidFill>
                <a:srgbClr val="417B85"/>
              </a:solidFill>
            </a:endParaRPr>
          </a:p>
          <a:p>
            <a:pPr eaLnBrk="1" hangingPunct="1"/>
            <a:endParaRPr lang="uk-UA" smtClean="0">
              <a:solidFill>
                <a:srgbClr val="417B85"/>
              </a:solidFill>
            </a:endParaRPr>
          </a:p>
        </p:txBody>
      </p:sp>
      <p:pic>
        <p:nvPicPr>
          <p:cNvPr id="19459" name="Resim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2650" y="346075"/>
            <a:ext cx="27209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863" y="1697038"/>
            <a:ext cx="8567737" cy="1555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Основные отели, с которыми мы работаем</a:t>
            </a:r>
            <a:endParaRPr lang="uk-UA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125" y="273050"/>
            <a:ext cx="9761538" cy="12811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askerville Old Face" pitchFamily="18" charset="0"/>
              </a:rPr>
              <a:t>CRATOS PREMIUM HOTEL &amp;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Baskerville Old Face" pitchFamily="18" charset="0"/>
              </a:rPr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askerville Old Face" pitchFamily="18" charset="0"/>
              </a:rPr>
              <a:t>CASINO (CYPRUS)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22" name="Picture 2" descr="C:\Users\309\Downloads\1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0288" y="1273175"/>
            <a:ext cx="2638425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Users\309\Downloads\1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6950" y="1074738"/>
            <a:ext cx="2951163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C:\Users\309\Downloads\1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1466850"/>
            <a:ext cx="2884488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F:\Туреччина. Фото готелей\1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775" y="4087813"/>
            <a:ext cx="3217863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F:\Туреччина. Фото готелей\1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6888" y="4194175"/>
            <a:ext cx="36322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F:\Туреччина. Фото готелей\1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1188" y="4529138"/>
            <a:ext cx="312896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0"/>
            <a:ext cx="8639175" cy="11112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chemeClr val="bg2">
                    <a:lumMod val="50000"/>
                  </a:schemeClr>
                </a:solidFill>
                <a:latin typeface="Batang" charset="0"/>
                <a:ea typeface="Batang" charset="0"/>
                <a:cs typeface="Batang" charset="0"/>
              </a:rPr>
              <a:t>Adalya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Batang" charset="0"/>
                <a:ea typeface="Batang" charset="0"/>
                <a:cs typeface="Batang" charset="0"/>
              </a:rPr>
              <a:t> Elite Lara</a:t>
            </a:r>
            <a:endParaRPr lang="ru-RU" sz="4400" b="1" dirty="0">
              <a:solidFill>
                <a:schemeClr val="bg2">
                  <a:lumMod val="50000"/>
                </a:schemeClr>
              </a:solidFill>
              <a:latin typeface="Batang" charset="0"/>
              <a:ea typeface="Batang" charset="0"/>
              <a:cs typeface="Batang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4463" y="3498850"/>
            <a:ext cx="4127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3614738"/>
            <a:ext cx="3821113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111250"/>
            <a:ext cx="314801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400" y="8953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67738" y="976313"/>
            <a:ext cx="293687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313" y="0"/>
            <a:ext cx="9258300" cy="10382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Alva Donna </a:t>
            </a:r>
            <a:r>
              <a:rPr lang="en-US" sz="4400" b="1" dirty="0" err="1">
                <a:solidFill>
                  <a:schemeClr val="bg2">
                    <a:lumMod val="50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Belek</a:t>
            </a:r>
            <a:endParaRPr lang="ru-RU" sz="4400" b="1" dirty="0">
              <a:solidFill>
                <a:schemeClr val="bg2">
                  <a:lumMod val="50000"/>
                </a:schemeClr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3275" y="1038225"/>
            <a:ext cx="292576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828675"/>
            <a:ext cx="3321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6650" y="355441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2963" y="601663"/>
            <a:ext cx="35083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6713" y="355441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1241425"/>
            <a:ext cx="5494338" cy="11969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angla MN" charset="0"/>
                <a:ea typeface="Bangla MN" charset="0"/>
                <a:cs typeface="Bangla MN" charset="0"/>
              </a:rPr>
              <a:t>Alva Donna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Bangla MN" charset="0"/>
                <a:ea typeface="Bangla MN" charset="0"/>
                <a:cs typeface="Bangla MN" charset="0"/>
              </a:rPr>
              <a:t>Kemer</a:t>
            </a:r>
            <a:endParaRPr lang="ru-RU" dirty="0">
              <a:solidFill>
                <a:schemeClr val="bg2">
                  <a:lumMod val="50000"/>
                </a:schemeClr>
              </a:solidFill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196850"/>
            <a:ext cx="25606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7775" y="2305050"/>
            <a:ext cx="413543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4095750"/>
            <a:ext cx="3208337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4663" y="3486150"/>
            <a:ext cx="372745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2338" y="442913"/>
            <a:ext cx="327977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488" y="3036888"/>
            <a:ext cx="10809287" cy="7731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Pirates Beach</a:t>
            </a:r>
            <a:endParaRPr lang="ru-RU" i="1" dirty="0">
              <a:solidFill>
                <a:schemeClr val="bg2">
                  <a:lumMod val="50000"/>
                </a:scheme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3388" y="3424238"/>
            <a:ext cx="37449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2588" y="4103688"/>
            <a:ext cx="34512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4225" y="166688"/>
            <a:ext cx="35591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09025" y="636588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425" y="252413"/>
            <a:ext cx="347345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3292475"/>
            <a:ext cx="3541712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263" y="2633663"/>
            <a:ext cx="9263062" cy="14874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Zapfino" charset="0"/>
                <a:ea typeface="Zapfino" charset="0"/>
                <a:cs typeface="Zapfino" charset="0"/>
              </a:rPr>
              <a:t>Rubi Platinum</a:t>
            </a:r>
            <a:endParaRPr lang="ru-RU" dirty="0">
              <a:solidFill>
                <a:schemeClr val="bg2">
                  <a:lumMod val="50000"/>
                </a:schemeClr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8513" y="874713"/>
            <a:ext cx="2328862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1388" y="228600"/>
            <a:ext cx="293211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5288" y="533400"/>
            <a:ext cx="2732087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513" y="1035050"/>
            <a:ext cx="2859087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5050" y="4065588"/>
            <a:ext cx="17859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1738" y="4281488"/>
            <a:ext cx="38512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2313" y="3532188"/>
            <a:ext cx="3201987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425" y="252413"/>
            <a:ext cx="6892925" cy="1155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i="1" dirty="0" smtClean="0">
                <a:solidFill>
                  <a:schemeClr val="bg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SELECTUM</a:t>
            </a:r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</a:t>
            </a:r>
            <a:r>
              <a:rPr lang="en-US" sz="4000" i="1" dirty="0" smtClean="0">
                <a:solidFill>
                  <a:schemeClr val="bg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LUXURY RESORT</a:t>
            </a:r>
            <a:endParaRPr lang="ru-RU" sz="4000" i="1" dirty="0">
              <a:solidFill>
                <a:schemeClr val="bg2">
                  <a:lumMod val="50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7238" y="4864100"/>
            <a:ext cx="237331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4376738"/>
            <a:ext cx="26543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2475" y="3624263"/>
            <a:ext cx="31702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775" y="552450"/>
            <a:ext cx="2033588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7850" y="1076325"/>
            <a:ext cx="2913063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90088" y="298450"/>
            <a:ext cx="24939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" descr="F:\Туреччина. Фото готелей\SELECTUM\UNADJUSTEDNONRAW_thumb_af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0838" y="1449388"/>
            <a:ext cx="26479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3" descr="F:\Туреччина. Фото готелей\SELECTUM\UNADJUSTEDNONRAW_thumb_c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04375" y="2701925"/>
            <a:ext cx="24606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4" descr="F:\Туреччина. Фото готелей\SELECTUM\UNADJUSTEDNONRAW_thumb_bd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21475" y="4206875"/>
            <a:ext cx="262731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6425" y="338138"/>
            <a:ext cx="6030913" cy="30908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5000" i="1" dirty="0">
                <a:solidFill>
                  <a:schemeClr val="bg2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U</a:t>
            </a:r>
            <a:r>
              <a:rPr lang="en-US" sz="5000" i="1" dirty="0" err="1" smtClean="0">
                <a:solidFill>
                  <a:schemeClr val="bg2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topia</a:t>
            </a:r>
            <a:r>
              <a:rPr lang="en-US" sz="5000" i="1" dirty="0" smtClean="0">
                <a:solidFill>
                  <a:schemeClr val="bg2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US" sz="5000" i="1" dirty="0">
                <a:solidFill>
                  <a:schemeClr val="bg2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World</a:t>
            </a:r>
            <a:endParaRPr lang="ru-RU" sz="5000" i="1" dirty="0">
              <a:solidFill>
                <a:schemeClr val="bg2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3262313"/>
            <a:ext cx="4259263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3825" y="117475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217488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3413" y="217488"/>
            <a:ext cx="2408237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2688" y="3849688"/>
            <a:ext cx="3684587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125" y="1298575"/>
            <a:ext cx="8389938" cy="22701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000" b="1" i="1" dirty="0">
                <a:solidFill>
                  <a:schemeClr val="bg2">
                    <a:lumMod val="50000"/>
                  </a:schemeClr>
                </a:solidFill>
                <a:latin typeface="Footlight MT Light" charset="0"/>
                <a:ea typeface="Footlight MT Light" charset="0"/>
                <a:cs typeface="Footlight MT Light" charset="0"/>
              </a:rPr>
              <a:t>Titanic </a:t>
            </a:r>
            <a:r>
              <a:rPr lang="en-US" sz="5000" b="1" i="1" dirty="0" err="1">
                <a:solidFill>
                  <a:schemeClr val="bg2">
                    <a:lumMod val="50000"/>
                  </a:schemeClr>
                </a:solidFill>
                <a:latin typeface="Footlight MT Light" charset="0"/>
                <a:ea typeface="Footlight MT Light" charset="0"/>
                <a:cs typeface="Footlight MT Light" charset="0"/>
              </a:rPr>
              <a:t>Belek</a:t>
            </a:r>
            <a:endParaRPr lang="ru-RU" sz="5000" b="1" i="1" dirty="0">
              <a:solidFill>
                <a:schemeClr val="bg2">
                  <a:lumMod val="50000"/>
                </a:schemeClr>
              </a:solidFill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6400" y="141288"/>
            <a:ext cx="32639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9225" y="2643188"/>
            <a:ext cx="374015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713" y="300038"/>
            <a:ext cx="3100387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300" y="3378200"/>
            <a:ext cx="312261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1813" y="3724275"/>
            <a:ext cx="3746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6263" y="200025"/>
            <a:ext cx="8910637" cy="12811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bg2">
                    <a:lumMod val="50000"/>
                  </a:schemeClr>
                </a:solidFill>
              </a:rPr>
              <a:t>Цель</a:t>
            </a:r>
            <a:endParaRPr lang="uk-UA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6" name="Объект 4"/>
          <p:cNvSpPr>
            <a:spLocks noGrp="1"/>
          </p:cNvSpPr>
          <p:nvPr>
            <p:ph idx="1"/>
          </p:nvPr>
        </p:nvSpPr>
        <p:spPr>
          <a:xfrm>
            <a:off x="2589213" y="1271588"/>
            <a:ext cx="8405812" cy="4727575"/>
          </a:xfrm>
        </p:spPr>
        <p:txBody>
          <a:bodyPr/>
          <a:lstStyle/>
          <a:p>
            <a:r>
              <a:rPr lang="ru-RU" b="1" smtClean="0"/>
              <a:t>Получение опыта работы  в области туризма, гостиничного хозяйства</a:t>
            </a:r>
            <a:endParaRPr lang="en-US" b="1" smtClean="0"/>
          </a:p>
          <a:p>
            <a:r>
              <a:rPr lang="en-US" b="1" smtClean="0"/>
              <a:t>Усовершенствование знани</a:t>
            </a:r>
            <a:r>
              <a:rPr lang="uk-UA" b="1" smtClean="0"/>
              <a:t>я </a:t>
            </a:r>
            <a:r>
              <a:rPr lang="en-US" b="1" smtClean="0"/>
              <a:t> английского языка</a:t>
            </a:r>
            <a:endParaRPr lang="ru-RU" b="1" smtClean="0"/>
          </a:p>
          <a:p>
            <a:r>
              <a:rPr lang="ru-RU" b="1" smtClean="0"/>
              <a:t>Возможность изучения базового турецкого языка, культуры и обычаев турецкого народа</a:t>
            </a:r>
          </a:p>
          <a:p>
            <a:r>
              <a:rPr lang="ru-RU" b="1" smtClean="0"/>
              <a:t>Научится адаптироваться  к ментальности и требованиям народа других развитых стран, принимать самостоятельные решения, работать в команде, розвивать новые  навыки и умения. </a:t>
            </a:r>
          </a:p>
          <a:p>
            <a:r>
              <a:rPr lang="ru-RU" b="1" smtClean="0"/>
              <a:t>Возможность ежемесячного заработка в размере от 400 </a:t>
            </a:r>
            <a:r>
              <a:rPr lang="en-US" b="1" smtClean="0"/>
              <a:t>USD</a:t>
            </a:r>
            <a:r>
              <a:rPr lang="ru-RU" b="1" smtClean="0"/>
              <a:t>  (в зависимости от отеля, должности и опыта, навыков и знания языка)</a:t>
            </a:r>
            <a:endParaRPr lang="uk-UA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225" y="0"/>
            <a:ext cx="10720388" cy="12557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000" i="1" dirty="0">
                <a:solidFill>
                  <a:schemeClr val="bg2">
                    <a:lumMod val="50000"/>
                  </a:schemeClr>
                </a:solidFill>
                <a:latin typeface="Dotum" charset="0"/>
                <a:ea typeface="Dotum" charset="0"/>
                <a:cs typeface="Dotum" charset="0"/>
              </a:rPr>
              <a:t>Titanic Beach Lara</a:t>
            </a:r>
            <a:endParaRPr lang="ru-RU" sz="5000" i="1" dirty="0">
              <a:solidFill>
                <a:schemeClr val="bg2">
                  <a:lumMod val="50000"/>
                </a:schemeClr>
              </a:solidFill>
              <a:latin typeface="Dotum" charset="0"/>
              <a:ea typeface="Dotum" charset="0"/>
              <a:cs typeface="Dotum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5575" y="1824038"/>
            <a:ext cx="41132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923925"/>
            <a:ext cx="33623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8175" y="4181475"/>
            <a:ext cx="3246438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113" y="811213"/>
            <a:ext cx="306863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924300"/>
            <a:ext cx="3225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8975" y="500063"/>
            <a:ext cx="5138738" cy="17462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000" b="1" i="1" dirty="0">
                <a:solidFill>
                  <a:schemeClr val="bg2">
                    <a:lumMod val="50000"/>
                  </a:schemeClr>
                </a:solidFill>
                <a:latin typeface="Colonna MT" charset="0"/>
                <a:ea typeface="Colonna MT" charset="0"/>
                <a:cs typeface="Colonna MT" charset="0"/>
              </a:rPr>
              <a:t>VONRESORT</a:t>
            </a:r>
            <a:endParaRPr lang="ru-RU" sz="5000" b="1" i="1" dirty="0">
              <a:solidFill>
                <a:schemeClr val="bg2">
                  <a:lumMod val="50000"/>
                </a:schemeClr>
              </a:solidFill>
              <a:latin typeface="Colonna MT" charset="0"/>
              <a:ea typeface="Colonna MT" charset="0"/>
              <a:cs typeface="Colonna MT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0863" y="4395788"/>
            <a:ext cx="293687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438" y="1354138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" y="3503613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75" y="3917950"/>
            <a:ext cx="33528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4650" y="376238"/>
            <a:ext cx="31035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67713" y="500063"/>
            <a:ext cx="3427412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2432050"/>
            <a:ext cx="10263188" cy="766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i="1" dirty="0" err="1" smtClean="0">
                <a:solidFill>
                  <a:schemeClr val="bg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Mirada</a:t>
            </a:r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</a:t>
            </a:r>
            <a:r>
              <a:rPr lang="en-GB" sz="4000" i="1" dirty="0" smtClean="0">
                <a:solidFill>
                  <a:schemeClr val="bg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del Mar</a:t>
            </a:r>
            <a:r>
              <a:rPr lang="ru-RU" dirty="0">
                <a:latin typeface="Arial" charset="0"/>
              </a:rPr>
              <a:t/>
            </a:r>
            <a:br>
              <a:rPr lang="ru-RU" dirty="0">
                <a:latin typeface="Arial" charset="0"/>
              </a:rPr>
            </a:br>
            <a:endParaRPr lang="ru-RU" dirty="0">
              <a:latin typeface="Arial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979613" y="1350963"/>
            <a:ext cx="3214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54280" name="Picture 8" descr="мирада3 аніматори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94713" y="330200"/>
            <a:ext cx="3178175" cy="2119313"/>
          </a:xfrm>
        </p:spPr>
      </p:pic>
      <p:pic>
        <p:nvPicPr>
          <p:cNvPr id="54281" name="Picture 9" descr="dNHfI1X9YX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6950" y="3216275"/>
            <a:ext cx="31750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0" descr="мирада2 дівчата в костюма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5288" y="2981325"/>
            <a:ext cx="248602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13" descr="0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138" y="330200"/>
            <a:ext cx="2408237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8175" y="3727450"/>
            <a:ext cx="3100388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4788" y="5102225"/>
            <a:ext cx="2506662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1425" y="96838"/>
            <a:ext cx="4014788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4900" y="173038"/>
            <a:ext cx="3916363" cy="1168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Colonna MT" charset="0"/>
                <a:ea typeface="Colonna MT" charset="0"/>
                <a:cs typeface="Colonna MT" charset="0"/>
              </a:rPr>
              <a:t>Grand </a:t>
            </a:r>
            <a:r>
              <a:rPr lang="en-US" b="1" i="1" dirty="0" err="1" smtClean="0">
                <a:solidFill>
                  <a:schemeClr val="bg2">
                    <a:lumMod val="50000"/>
                  </a:schemeClr>
                </a:solidFill>
                <a:latin typeface="Colonna MT" charset="0"/>
                <a:ea typeface="Colonna MT" charset="0"/>
                <a:cs typeface="Colonna MT" charset="0"/>
              </a:rPr>
              <a:t>Yazichi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Colonna MT" charset="0"/>
                <a:ea typeface="Colonna MT" charset="0"/>
                <a:cs typeface="Colonna MT" charset="0"/>
              </a:rPr>
              <a:t> Club </a:t>
            </a:r>
            <a:r>
              <a:rPr lang="en-US" b="1" i="1" dirty="0" err="1" smtClean="0">
                <a:solidFill>
                  <a:schemeClr val="bg2">
                    <a:lumMod val="50000"/>
                  </a:schemeClr>
                </a:solidFill>
                <a:latin typeface="Colonna MT" charset="0"/>
                <a:ea typeface="Colonna MT" charset="0"/>
                <a:cs typeface="Colonna MT" charset="0"/>
              </a:rPr>
              <a:t>Marmaris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Colonna MT" charset="0"/>
                <a:ea typeface="Colonna MT" charset="0"/>
                <a:cs typeface="Colonna MT" charset="0"/>
              </a:rPr>
              <a:t> </a:t>
            </a:r>
            <a:r>
              <a:rPr lang="en-US" b="1" i="1" dirty="0" err="1" smtClean="0">
                <a:solidFill>
                  <a:schemeClr val="bg2">
                    <a:lumMod val="50000"/>
                  </a:schemeClr>
                </a:solidFill>
                <a:latin typeface="Colonna MT" charset="0"/>
                <a:ea typeface="Colonna MT" charset="0"/>
                <a:cs typeface="Colonna MT" charset="0"/>
              </a:rPr>
              <a:t>Palase</a:t>
            </a:r>
            <a:endParaRPr lang="uk-UA" b="1" i="1" dirty="0">
              <a:solidFill>
                <a:schemeClr val="bg2">
                  <a:lumMod val="50000"/>
                </a:schemeClr>
              </a:solidFill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43010" name="Picture 3" descr="C:\Users\309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4288" y="3305175"/>
            <a:ext cx="24145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C:\Users\309\Desktop\Рисунок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3" y="1933575"/>
            <a:ext cx="199072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C:\Users\309\Desktop\Рисунок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36038" y="152400"/>
            <a:ext cx="2192337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6" descr="C:\Users\309\Desktop\Рисунок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213" y="142875"/>
            <a:ext cx="22383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7" descr="C:\Users\309\Desktop\Рисунок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9338" y="3262313"/>
            <a:ext cx="23590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C:\Users\309\Desktop\Рисунок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66200" y="2524125"/>
            <a:ext cx="24923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0" descr="C:\Users\309\Desktop\11013568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6013" y="3525838"/>
            <a:ext cx="1831975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1" descr="C:\Users\309\Desktop\8785228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7988" y="1373188"/>
            <a:ext cx="2244725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2" descr="C:\Users\309\Desktop\8785220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81725" y="1373188"/>
            <a:ext cx="23510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3" descr="C:\Users\309\Desktop\8785235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34488" y="4051300"/>
            <a:ext cx="1957387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/>
          </p:cNvSpPr>
          <p:nvPr>
            <p:ph type="title" idx="4294967295"/>
          </p:nvPr>
        </p:nvSpPr>
        <p:spPr>
          <a:xfrm>
            <a:off x="3562350" y="327025"/>
            <a:ext cx="5640388" cy="7413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i="1" dirty="0" err="1">
                <a:solidFill>
                  <a:schemeClr val="bg2">
                    <a:lumMod val="50000"/>
                  </a:schemeClr>
                </a:solidFill>
                <a:latin typeface="Lucida Blackletter" charset="0"/>
                <a:ea typeface="Lucida Blackletter" charset="0"/>
                <a:cs typeface="Lucida Blackletter" charset="0"/>
              </a:rPr>
              <a:t>Royal</a:t>
            </a:r>
            <a:r>
              <a:rPr lang="ru-RU" sz="4000" i="1" dirty="0">
                <a:solidFill>
                  <a:schemeClr val="bg2">
                    <a:lumMod val="50000"/>
                  </a:schemeClr>
                </a:solidFill>
                <a:latin typeface="Lucida Blackletter" charset="0"/>
                <a:ea typeface="Lucida Blackletter" charset="0"/>
                <a:cs typeface="Lucida Blackletter" charset="0"/>
              </a:rPr>
              <a:t> </a:t>
            </a:r>
            <a:r>
              <a:rPr lang="ru-RU" sz="4000" i="1" dirty="0" err="1">
                <a:solidFill>
                  <a:schemeClr val="bg2">
                    <a:lumMod val="50000"/>
                  </a:schemeClr>
                </a:solidFill>
                <a:latin typeface="Lucida Blackletter" charset="0"/>
                <a:ea typeface="Lucida Blackletter" charset="0"/>
                <a:cs typeface="Lucida Blackletter" charset="0"/>
              </a:rPr>
              <a:t>Alhambra</a:t>
            </a:r>
            <a:r>
              <a:rPr lang="ru-RU" sz="4000" i="1" dirty="0">
                <a:solidFill>
                  <a:schemeClr val="bg2">
                    <a:lumMod val="50000"/>
                  </a:schemeClr>
                </a:solidFill>
                <a:latin typeface="Lucida Blackletter" charset="0"/>
                <a:ea typeface="Lucida Blackletter" charset="0"/>
                <a:cs typeface="Lucida Blackletter" charset="0"/>
              </a:rPr>
              <a:t> </a:t>
            </a:r>
            <a:r>
              <a:rPr lang="ru-RU" sz="4000" i="1" dirty="0" err="1">
                <a:solidFill>
                  <a:schemeClr val="bg2">
                    <a:lumMod val="50000"/>
                  </a:schemeClr>
                </a:solidFill>
                <a:latin typeface="Lucida Blackletter" charset="0"/>
                <a:ea typeface="Lucida Blackletter" charset="0"/>
                <a:cs typeface="Lucida Blackletter" charset="0"/>
              </a:rPr>
              <a:t>Palace</a:t>
            </a:r>
            <a:r>
              <a:rPr lang="ru-RU" sz="4000" i="1" dirty="0">
                <a:solidFill>
                  <a:schemeClr val="bg2">
                    <a:lumMod val="50000"/>
                  </a:schemeClr>
                </a:solidFill>
                <a:latin typeface="Lucida Blackletter" charset="0"/>
                <a:ea typeface="Lucida Blackletter" charset="0"/>
                <a:cs typeface="Lucida Blackletter" charset="0"/>
              </a:rPr>
              <a:t/>
            </a:r>
            <a:br>
              <a:rPr lang="ru-RU" sz="4000" i="1" dirty="0">
                <a:solidFill>
                  <a:schemeClr val="bg2">
                    <a:lumMod val="50000"/>
                  </a:schemeClr>
                </a:solidFill>
                <a:latin typeface="Lucida Blackletter" charset="0"/>
                <a:ea typeface="Lucida Blackletter" charset="0"/>
                <a:cs typeface="Lucida Blackletter" charset="0"/>
              </a:rPr>
            </a:br>
            <a:endParaRPr lang="ru-RU" sz="4000" i="1" dirty="0">
              <a:solidFill>
                <a:schemeClr val="bg2">
                  <a:lumMod val="50000"/>
                </a:schemeClr>
              </a:solidFill>
              <a:latin typeface="Lucida Blackletter" charset="0"/>
              <a:ea typeface="Lucida Blackletter" charset="0"/>
              <a:cs typeface="Lucida Blackletter" charset="0"/>
            </a:endParaRPr>
          </a:p>
        </p:txBody>
      </p:sp>
      <p:pic>
        <p:nvPicPr>
          <p:cNvPr id="56325" name="Picture 5" descr="роя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4538" y="1166813"/>
            <a:ext cx="3309937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 descr="роял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8" y="269875"/>
            <a:ext cx="218916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 descr="роял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04438" y="207963"/>
            <a:ext cx="171291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2638" y="4189413"/>
            <a:ext cx="3233737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7238" y="3748088"/>
            <a:ext cx="3767137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9738" y="3787775"/>
            <a:ext cx="357822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2589213" y="357188"/>
            <a:ext cx="7791450" cy="103663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4800" b="1" dirty="0">
                <a:solidFill>
                  <a:schemeClr val="bg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У</a:t>
            </a:r>
            <a:r>
              <a:rPr lang="ru-RU" sz="4800" b="1" dirty="0" err="1">
                <a:solidFill>
                  <a:schemeClr val="bg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словия</a:t>
            </a:r>
            <a:endParaRPr lang="uk-UA" sz="4800" b="1" dirty="0">
              <a:solidFill>
                <a:schemeClr val="bg2">
                  <a:lumMod val="50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1216025"/>
            <a:ext cx="8915400" cy="52959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4A8EF2"/>
                </a:solidFill>
              </a:rPr>
              <a:t>Проживание </a:t>
            </a:r>
            <a:r>
              <a:rPr lang="ru-RU" sz="2400" b="1" smtClean="0"/>
              <a:t>(</a:t>
            </a:r>
            <a:r>
              <a:rPr lang="ru-RU" sz="2400" b="1" smtClean="0">
                <a:solidFill>
                  <a:srgbClr val="FF0000"/>
                </a:solidFill>
              </a:rPr>
              <a:t>бесплатно</a:t>
            </a:r>
            <a:r>
              <a:rPr lang="ru-RU" sz="2400" b="1" smtClean="0"/>
              <a:t>)</a:t>
            </a:r>
            <a:endParaRPr lang="uk-UA" sz="2400" b="1" smtClean="0"/>
          </a:p>
          <a:p>
            <a:pPr eaLnBrk="1" hangingPunct="1"/>
            <a:r>
              <a:rPr lang="ru-RU" sz="2400" b="1" smtClean="0">
                <a:solidFill>
                  <a:srgbClr val="00B050"/>
                </a:solidFill>
              </a:rPr>
              <a:t>Питание в столовой для персонала </a:t>
            </a:r>
            <a:r>
              <a:rPr lang="ru-RU" sz="2400" b="1" smtClean="0"/>
              <a:t>(</a:t>
            </a:r>
            <a:r>
              <a:rPr lang="ru-RU" sz="2400" b="1" smtClean="0">
                <a:solidFill>
                  <a:srgbClr val="FF0000"/>
                </a:solidFill>
              </a:rPr>
              <a:t>бесплатно</a:t>
            </a:r>
            <a:r>
              <a:rPr lang="ru-RU" sz="2400" b="1" smtClean="0"/>
              <a:t>)</a:t>
            </a:r>
            <a:endParaRPr lang="uk-UA" sz="2400" b="1" smtClean="0"/>
          </a:p>
          <a:p>
            <a:pPr eaLnBrk="1" hangingPunct="1"/>
            <a:r>
              <a:rPr lang="ru-RU" sz="2400" b="1" smtClean="0">
                <a:solidFill>
                  <a:srgbClr val="7030A0"/>
                </a:solidFill>
              </a:rPr>
              <a:t>Общая медицинская страховка</a:t>
            </a:r>
            <a:r>
              <a:rPr lang="ru-RU" sz="2400" b="1" smtClean="0"/>
              <a:t> (</a:t>
            </a:r>
            <a:r>
              <a:rPr lang="ru-RU" sz="2400" b="1" smtClean="0">
                <a:solidFill>
                  <a:srgbClr val="FF0000"/>
                </a:solidFill>
              </a:rPr>
              <a:t>бесплатно</a:t>
            </a:r>
            <a:r>
              <a:rPr lang="ru-RU" sz="2400" b="1" smtClean="0"/>
              <a:t>)</a:t>
            </a:r>
            <a:endParaRPr lang="uk-UA" sz="2400" b="1" smtClean="0"/>
          </a:p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Рабочая виза (бесплатно)</a:t>
            </a:r>
            <a:endParaRPr lang="uk-UA" sz="2400" b="1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Авиа билет в Турцию и обратно (бесплатно)</a:t>
            </a:r>
            <a:endParaRPr lang="uk-UA" sz="2400" b="1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2400" b="1" smtClean="0"/>
              <a:t>Трансфер в отель (бесплатно)</a:t>
            </a:r>
            <a:endParaRPr lang="uk-UA" sz="2400" b="1" smtClean="0"/>
          </a:p>
          <a:p>
            <a:pPr eaLnBrk="1" hangingPunct="1"/>
            <a:r>
              <a:rPr lang="ru-RU" sz="2400" b="1" smtClean="0"/>
              <a:t>6  - дневная рабочая неделя</a:t>
            </a:r>
            <a:endParaRPr lang="uk-UA" sz="2400" b="1" smtClean="0"/>
          </a:p>
          <a:p>
            <a:pPr eaLnBrk="1" hangingPunct="1"/>
            <a:r>
              <a:rPr lang="ru-RU" sz="2400" b="1" smtClean="0"/>
              <a:t>8 - 10 часовой рабочий день</a:t>
            </a:r>
            <a:endParaRPr lang="uk-UA" sz="2400" b="1" smtClean="0"/>
          </a:p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Согласно контракта, сумма одной заработной платы (в июле) оплачивается за предоставление услуг по трудоустройству (стажировки)</a:t>
            </a:r>
            <a:endParaRPr lang="uk-UA" sz="24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700" y="230188"/>
            <a:ext cx="8915400" cy="806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ОРГАНИЗАЦИЯ СТАЖИРОВКИ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6082" name="Текст 2"/>
          <p:cNvSpPr>
            <a:spLocks noGrp="1"/>
          </p:cNvSpPr>
          <p:nvPr>
            <p:ph type="body" idx="1"/>
          </p:nvPr>
        </p:nvSpPr>
        <p:spPr>
          <a:xfrm>
            <a:off x="1574800" y="1036638"/>
            <a:ext cx="9209088" cy="56292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1400" b="1" smtClean="0">
                <a:solidFill>
                  <a:srgbClr val="00B050"/>
                </a:solidFill>
              </a:rPr>
              <a:t>ПЕРИОД СТАЖИРОВКИ</a:t>
            </a:r>
            <a:endParaRPr lang="uk-UA" sz="1400" b="1" smtClean="0">
              <a:solidFill>
                <a:srgbClr val="00B050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1300" smtClean="0">
                <a:solidFill>
                  <a:srgbClr val="595959"/>
                </a:solidFill>
              </a:rPr>
              <a:t>Май-октябрь 2018</a:t>
            </a:r>
          </a:p>
          <a:p>
            <a:pPr algn="ctr">
              <a:lnSpc>
                <a:spcPct val="80000"/>
              </a:lnSpc>
            </a:pPr>
            <a:r>
              <a:rPr lang="ru-RU" sz="1400" b="1" smtClean="0">
                <a:solidFill>
                  <a:srgbClr val="009900"/>
                </a:solidFill>
              </a:rPr>
              <a:t>КАК ПОПАСТЬ НА СТАЖИРОВКУ В ТУРЦИЮ?</a:t>
            </a:r>
          </a:p>
          <a:p>
            <a:pPr algn="ctr">
              <a:lnSpc>
                <a:spcPct val="80000"/>
              </a:lnSpc>
            </a:pPr>
            <a:r>
              <a:rPr lang="ru-RU" sz="1400" b="1" smtClean="0">
                <a:solidFill>
                  <a:srgbClr val="009900"/>
                </a:solidFill>
              </a:rPr>
              <a:t>4 ПРОСТЫХ ЭТАПА:</a:t>
            </a:r>
            <a:endParaRPr lang="ru-RU" sz="1400" smtClean="0">
              <a:solidFill>
                <a:srgbClr val="0099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100" b="1" i="1" smtClean="0">
                <a:solidFill>
                  <a:srgbClr val="009900"/>
                </a:solidFill>
              </a:rPr>
              <a:t>1-ый этап - Составление Анкеты, как заявки на прохождение стажировки в Турции </a:t>
            </a:r>
            <a:endParaRPr lang="uk-UA" sz="1100" b="1" i="1" smtClean="0">
              <a:solidFill>
                <a:srgbClr val="009900"/>
              </a:solidFill>
            </a:endParaRP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Анкет</a:t>
            </a:r>
            <a:r>
              <a:rPr lang="ru-RU" sz="1100" b="1" i="1" smtClean="0">
                <a:solidFill>
                  <a:srgbClr val="404040"/>
                </a:solidFill>
              </a:rPr>
              <a:t>у</a:t>
            </a:r>
            <a:r>
              <a:rPr lang="uk-UA" sz="1100" b="1" i="1" smtClean="0">
                <a:solidFill>
                  <a:srgbClr val="404040"/>
                </a:solidFill>
              </a:rPr>
              <a:t> на английском языке</a:t>
            </a:r>
            <a:r>
              <a:rPr lang="ru-RU" sz="1100" b="1" i="1" smtClean="0">
                <a:solidFill>
                  <a:srgbClr val="404040"/>
                </a:solidFill>
              </a:rPr>
              <a:t> с фото </a:t>
            </a:r>
            <a:r>
              <a:rPr lang="uk-UA" sz="1100" b="1" i="1" smtClean="0">
                <a:solidFill>
                  <a:srgbClr val="404040"/>
                </a:solidFill>
              </a:rPr>
              <a:t> (согласно образца) отправ</a:t>
            </a:r>
            <a:r>
              <a:rPr lang="ru-RU" sz="1100" b="1" i="1" smtClean="0">
                <a:solidFill>
                  <a:srgbClr val="404040"/>
                </a:solidFill>
              </a:rPr>
              <a:t>ить </a:t>
            </a:r>
            <a:r>
              <a:rPr lang="uk-UA" sz="1100" b="1" i="1" smtClean="0">
                <a:solidFill>
                  <a:srgbClr val="404040"/>
                </a:solidFill>
              </a:rPr>
              <a:t> на </a:t>
            </a:r>
            <a:r>
              <a:rPr lang="ru-RU" sz="1100" b="1" i="1" smtClean="0">
                <a:solidFill>
                  <a:srgbClr val="404040"/>
                </a:solidFill>
              </a:rPr>
              <a:t>электронную  </a:t>
            </a:r>
            <a:r>
              <a:rPr lang="uk-UA" sz="1100" b="1" i="1" smtClean="0">
                <a:solidFill>
                  <a:srgbClr val="404040"/>
                </a:solidFill>
              </a:rPr>
              <a:t>почту </a:t>
            </a:r>
            <a:r>
              <a:rPr lang="en-US" sz="1100" b="1" i="1" smtClean="0">
                <a:solidFill>
                  <a:srgbClr val="404040"/>
                </a:solidFill>
                <a:hlinkClick r:id="rId2"/>
              </a:rPr>
              <a:t>bbstaff</a:t>
            </a:r>
            <a:r>
              <a:rPr lang="ru-RU" sz="1100" b="1" i="1" smtClean="0">
                <a:solidFill>
                  <a:srgbClr val="404040"/>
                </a:solidFill>
                <a:hlinkClick r:id="rId2"/>
              </a:rPr>
              <a:t>@</a:t>
            </a:r>
            <a:r>
              <a:rPr lang="en-US" sz="1100" b="1" i="1" smtClean="0">
                <a:solidFill>
                  <a:srgbClr val="404040"/>
                </a:solidFill>
                <a:hlinkClick r:id="rId2"/>
              </a:rPr>
              <a:t>ukr</a:t>
            </a:r>
            <a:r>
              <a:rPr lang="ru-RU" sz="1100" b="1" i="1" smtClean="0">
                <a:solidFill>
                  <a:srgbClr val="404040"/>
                </a:solidFill>
                <a:hlinkClick r:id="rId2"/>
              </a:rPr>
              <a:t>.</a:t>
            </a:r>
            <a:r>
              <a:rPr lang="en-US" sz="1100" b="1" i="1" smtClean="0">
                <a:solidFill>
                  <a:srgbClr val="404040"/>
                </a:solidFill>
                <a:hlinkClick r:id="rId2"/>
              </a:rPr>
              <a:t>net</a:t>
            </a:r>
            <a:endParaRPr lang="ru-RU" sz="1100" b="1" i="1" smtClean="0">
              <a:solidFill>
                <a:srgbClr val="40404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100" b="1" i="1" smtClean="0">
                <a:solidFill>
                  <a:srgbClr val="009900"/>
                </a:solidFill>
              </a:rPr>
              <a:t>2-ой э</a:t>
            </a:r>
            <a:r>
              <a:rPr lang="uk-UA" sz="1100" b="1" i="1" smtClean="0">
                <a:solidFill>
                  <a:srgbClr val="009900"/>
                </a:solidFill>
              </a:rPr>
              <a:t>тап </a:t>
            </a:r>
            <a:r>
              <a:rPr lang="ru-RU" sz="1100" b="1" i="1" smtClean="0">
                <a:solidFill>
                  <a:srgbClr val="009900"/>
                </a:solidFill>
              </a:rPr>
              <a:t>- </a:t>
            </a:r>
            <a:r>
              <a:rPr lang="uk-UA" sz="1100" b="1" i="1" smtClean="0">
                <a:solidFill>
                  <a:srgbClr val="009900"/>
                </a:solidFill>
              </a:rPr>
              <a:t>Представление Документов</a:t>
            </a:r>
            <a:r>
              <a:rPr lang="ru-RU" sz="1100" b="1" i="1" smtClean="0">
                <a:solidFill>
                  <a:srgbClr val="009900"/>
                </a:solidFill>
              </a:rPr>
              <a:t> на собеседование</a:t>
            </a:r>
            <a:endParaRPr lang="uk-UA" sz="1100" b="1" i="1" smtClean="0">
              <a:solidFill>
                <a:srgbClr val="009900"/>
              </a:solidFill>
            </a:endParaRP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Анкет</a:t>
            </a:r>
            <a:r>
              <a:rPr lang="ru-RU" sz="1100" b="1" i="1" smtClean="0">
                <a:solidFill>
                  <a:srgbClr val="404040"/>
                </a:solidFill>
              </a:rPr>
              <a:t>а</a:t>
            </a:r>
            <a:r>
              <a:rPr lang="uk-UA" sz="1100" b="1" i="1" smtClean="0">
                <a:solidFill>
                  <a:srgbClr val="404040"/>
                </a:solidFill>
              </a:rPr>
              <a:t> на английском языке</a:t>
            </a:r>
            <a:r>
              <a:rPr lang="ru-RU" sz="1100" b="1" i="1" smtClean="0">
                <a:solidFill>
                  <a:srgbClr val="404040"/>
                </a:solidFill>
              </a:rPr>
              <a:t> с фото </a:t>
            </a:r>
            <a:r>
              <a:rPr lang="uk-UA" sz="1100" b="1" i="1" smtClean="0">
                <a:solidFill>
                  <a:srgbClr val="404040"/>
                </a:solidFill>
              </a:rPr>
              <a:t> (согласно образца) </a:t>
            </a: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Электронный вариант фото 10х15 (10 шт.) из жизн</a:t>
            </a:r>
            <a:r>
              <a:rPr lang="ru-RU" sz="1100" b="1" i="1" smtClean="0">
                <a:solidFill>
                  <a:srgbClr val="404040"/>
                </a:solidFill>
              </a:rPr>
              <a:t>и - портфолио</a:t>
            </a:r>
            <a:endParaRPr lang="uk-UA" sz="1100" b="1" i="1" smtClean="0">
              <a:solidFill>
                <a:srgbClr val="404040"/>
              </a:solidFill>
            </a:endParaRP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Электронный вариант фото 4х6 на визу </a:t>
            </a: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Скан копия загранпаспорта (1 и 2 ст.)</a:t>
            </a: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Скан копия справки  с места учебы и диплома </a:t>
            </a: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Справка о несудимости  </a:t>
            </a:r>
            <a:endParaRPr lang="ru-RU" sz="1100" b="1" i="1" smtClean="0">
              <a:solidFill>
                <a:srgbClr val="40404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100" b="1" i="1" smtClean="0">
                <a:solidFill>
                  <a:srgbClr val="404040"/>
                </a:solidFill>
              </a:rPr>
              <a:t>      </a:t>
            </a:r>
            <a:r>
              <a:rPr lang="ru-RU" sz="1100" b="1" i="1" smtClean="0">
                <a:solidFill>
                  <a:srgbClr val="009900"/>
                </a:solidFill>
              </a:rPr>
              <a:t>3-ий э</a:t>
            </a:r>
            <a:r>
              <a:rPr lang="uk-UA" sz="1100" b="1" i="1" smtClean="0">
                <a:solidFill>
                  <a:srgbClr val="009900"/>
                </a:solidFill>
              </a:rPr>
              <a:t>тап </a:t>
            </a:r>
            <a:r>
              <a:rPr lang="ru-RU" sz="1100" b="1" i="1" smtClean="0">
                <a:solidFill>
                  <a:srgbClr val="009900"/>
                </a:solidFill>
              </a:rPr>
              <a:t>- </a:t>
            </a:r>
            <a:r>
              <a:rPr lang="uk-UA" sz="1100" b="1" i="1" smtClean="0">
                <a:solidFill>
                  <a:srgbClr val="009900"/>
                </a:solidFill>
              </a:rPr>
              <a:t>Отбор Кандидатов</a:t>
            </a:r>
            <a:endParaRPr lang="ru-RU" sz="1100" b="1" i="1" smtClean="0">
              <a:solidFill>
                <a:srgbClr val="009900"/>
              </a:solidFill>
            </a:endParaRP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ru-RU" sz="1100" b="1" i="1" smtClean="0">
                <a:solidFill>
                  <a:srgbClr val="404040"/>
                </a:solidFill>
              </a:rPr>
              <a:t>      Личное собеседование и о</a:t>
            </a:r>
            <a:r>
              <a:rPr lang="uk-UA" sz="1100" b="1" i="1" smtClean="0">
                <a:solidFill>
                  <a:srgbClr val="404040"/>
                </a:solidFill>
              </a:rPr>
              <a:t>тбор проводит</a:t>
            </a:r>
            <a:r>
              <a:rPr lang="ru-RU" sz="1100" b="1" i="1" smtClean="0">
                <a:solidFill>
                  <a:srgbClr val="404040"/>
                </a:solidFill>
              </a:rPr>
              <a:t> турецкая </a:t>
            </a:r>
            <a:r>
              <a:rPr lang="uk-UA" sz="1100" b="1" i="1" smtClean="0">
                <a:solidFill>
                  <a:srgbClr val="404040"/>
                </a:solidFill>
              </a:rPr>
              <a:t> принимающая сторона (представител</a:t>
            </a:r>
            <a:r>
              <a:rPr lang="ru-RU" sz="1100" b="1" i="1" smtClean="0">
                <a:solidFill>
                  <a:srgbClr val="404040"/>
                </a:solidFill>
              </a:rPr>
              <a:t>и</a:t>
            </a:r>
            <a:r>
              <a:rPr lang="uk-UA" sz="1100" b="1" i="1" smtClean="0">
                <a:solidFill>
                  <a:srgbClr val="404040"/>
                </a:solidFill>
              </a:rPr>
              <a:t> отеля)</a:t>
            </a:r>
            <a:endParaRPr lang="ru-RU" sz="1100" b="1" i="1" smtClean="0">
              <a:solidFill>
                <a:srgbClr val="40404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100" b="1" i="1" smtClean="0">
                <a:solidFill>
                  <a:srgbClr val="009900"/>
                </a:solidFill>
              </a:rPr>
              <a:t>4-ый э</a:t>
            </a:r>
            <a:r>
              <a:rPr lang="uk-UA" sz="1100" b="1" i="1" smtClean="0">
                <a:solidFill>
                  <a:srgbClr val="009900"/>
                </a:solidFill>
              </a:rPr>
              <a:t>тап </a:t>
            </a:r>
            <a:r>
              <a:rPr lang="ru-RU" sz="1100" b="1" i="1" smtClean="0">
                <a:solidFill>
                  <a:srgbClr val="009900"/>
                </a:solidFill>
              </a:rPr>
              <a:t>- </a:t>
            </a:r>
            <a:r>
              <a:rPr lang="uk-UA" sz="1100" b="1" i="1" smtClean="0">
                <a:solidFill>
                  <a:srgbClr val="009900"/>
                </a:solidFill>
              </a:rPr>
              <a:t>Процедура Оформления</a:t>
            </a:r>
            <a:endParaRPr lang="ru-RU" sz="1100" b="1" i="1" smtClean="0">
              <a:solidFill>
                <a:srgbClr val="009900"/>
              </a:solidFill>
            </a:endParaRP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ru-RU" sz="1100" b="1" i="1" smtClean="0">
                <a:solidFill>
                  <a:srgbClr val="404040"/>
                </a:solidFill>
              </a:rPr>
              <a:t>Представление всех необходимых документов для проверки,  перевода на турецкий язык, формирования пакета на подачу документов в посольство Турецкой Республики в Украине. (Консультанту в Украине) </a:t>
            </a:r>
            <a:endParaRPr lang="uk-UA" sz="1100" b="1" i="1" smtClean="0">
              <a:solidFill>
                <a:srgbClr val="404040"/>
              </a:solidFill>
            </a:endParaRP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Представление всех документов в Турецкое посольство для получения референс номера (включая справку о несудимости и договор о прохождении стажировки) </a:t>
            </a: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3 (три) недели ожидания для подтверждения разрешения на работу</a:t>
            </a:r>
            <a:r>
              <a:rPr lang="ru-RU" sz="1100" b="1" i="1" smtClean="0">
                <a:solidFill>
                  <a:srgbClr val="404040"/>
                </a:solidFill>
              </a:rPr>
              <a:t>  (стажировку)</a:t>
            </a:r>
            <a:endParaRPr lang="uk-UA" sz="1100" b="1" i="1" smtClean="0">
              <a:solidFill>
                <a:srgbClr val="404040"/>
              </a:solidFill>
            </a:endParaRPr>
          </a:p>
          <a:p>
            <a:pPr>
              <a:lnSpc>
                <a:spcPct val="80000"/>
              </a:lnSpc>
              <a:buFont typeface="Wingdings 3" pitchFamily="18" charset="2"/>
              <a:buChar char=""/>
            </a:pPr>
            <a:r>
              <a:rPr lang="uk-UA" sz="1100" b="1" i="1" smtClean="0">
                <a:solidFill>
                  <a:srgbClr val="404040"/>
                </a:solidFill>
              </a:rPr>
              <a:t>Получение рабочей визы</a:t>
            </a:r>
            <a:r>
              <a:rPr lang="ru-RU" sz="1100" b="1" i="1" smtClean="0">
                <a:solidFill>
                  <a:srgbClr val="404040"/>
                </a:solidFill>
              </a:rPr>
              <a:t> в Турции </a:t>
            </a:r>
            <a:r>
              <a:rPr lang="uk-UA" sz="1100" b="1" i="1" smtClean="0">
                <a:solidFill>
                  <a:srgbClr val="404040"/>
                </a:solidFill>
              </a:rPr>
              <a:t> и подготовка к вылет</a:t>
            </a:r>
            <a:r>
              <a:rPr lang="ru-RU" sz="1100" b="1" i="1" smtClean="0">
                <a:solidFill>
                  <a:srgbClr val="404040"/>
                </a:solidFill>
              </a:rPr>
              <a:t>у</a:t>
            </a:r>
            <a:endParaRPr lang="uk-UA" sz="1100" b="1" i="1" smtClean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85925" y="53975"/>
            <a:ext cx="9961563" cy="801688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E58C4"/>
                </a:solidFill>
              </a:rPr>
              <a:t>После</a:t>
            </a:r>
            <a:r>
              <a:rPr lang="ru-RU" smtClean="0"/>
              <a:t> </a:t>
            </a:r>
            <a:r>
              <a:rPr lang="ru-RU" sz="3200" b="1" smtClean="0">
                <a:solidFill>
                  <a:srgbClr val="0E58C4"/>
                </a:solidFill>
              </a:rPr>
              <a:t>завершения 4 этапа, мы улетаем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2863" y="695325"/>
            <a:ext cx="25685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9788" y="760413"/>
            <a:ext cx="2319337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903288"/>
            <a:ext cx="20240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6825" y="2663825"/>
            <a:ext cx="2574925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275" y="4718050"/>
            <a:ext cx="2703513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13563" y="2838450"/>
            <a:ext cx="21113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88500" y="2886075"/>
            <a:ext cx="227806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1850" y="2663825"/>
            <a:ext cx="2332038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53350" y="4892675"/>
            <a:ext cx="254158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39250" y="703263"/>
            <a:ext cx="2720975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16400" y="4760913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88" y="-28575"/>
            <a:ext cx="4456112" cy="128111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И нас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встречают </a:t>
            </a:r>
            <a:endParaRPr lang="ru-RU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4113" y="219075"/>
            <a:ext cx="3252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13" y="974725"/>
            <a:ext cx="2590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888" y="4791075"/>
            <a:ext cx="3013075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2763" y="328613"/>
            <a:ext cx="27066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4463" y="2622550"/>
            <a:ext cx="23272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888" y="2698750"/>
            <a:ext cx="23542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05813" y="4622800"/>
            <a:ext cx="3284537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50" y="2879725"/>
            <a:ext cx="1881188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09163" y="3214688"/>
            <a:ext cx="221773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59113" y="2713038"/>
            <a:ext cx="19542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67138" y="674688"/>
            <a:ext cx="14414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19600" y="4791075"/>
            <a:ext cx="294798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ctrTitle"/>
          </p:nvPr>
        </p:nvSpPr>
        <p:spPr>
          <a:xfrm>
            <a:off x="1706563" y="1260475"/>
            <a:ext cx="9798050" cy="4505325"/>
          </a:xfrm>
        </p:spPr>
        <p:txBody>
          <a:bodyPr/>
          <a:lstStyle/>
          <a:p>
            <a:pPr algn="ctr" eaLnBrk="1" hangingPunct="1"/>
            <a:r>
              <a:rPr lang="ru-RU" sz="6600" b="1" smtClean="0">
                <a:solidFill>
                  <a:srgbClr val="00B050"/>
                </a:solidFill>
              </a:rPr>
              <a:t/>
            </a:r>
            <a:br>
              <a:rPr lang="ru-RU" sz="6600" b="1" smtClean="0">
                <a:solidFill>
                  <a:srgbClr val="00B050"/>
                </a:solidFill>
              </a:rPr>
            </a:br>
            <a:r>
              <a:rPr lang="ru-RU" sz="1800" b="1" smtClean="0">
                <a:solidFill>
                  <a:srgbClr val="009900"/>
                </a:solidFill>
              </a:rPr>
              <a:t>Информация и консультации в Украине по </a:t>
            </a:r>
            <a:r>
              <a:rPr lang="uk-UA" sz="1800" b="1" smtClean="0">
                <a:solidFill>
                  <a:srgbClr val="009900"/>
                </a:solidFill>
              </a:rPr>
              <a:t>телефон</a:t>
            </a:r>
            <a:r>
              <a:rPr lang="ru-RU" sz="1800" b="1" smtClean="0">
                <a:solidFill>
                  <a:srgbClr val="009900"/>
                </a:solidFill>
              </a:rPr>
              <a:t>у</a:t>
            </a:r>
            <a:r>
              <a:rPr lang="uk-UA" sz="1800" b="1" smtClean="0">
                <a:solidFill>
                  <a:srgbClr val="009900"/>
                </a:solidFill>
              </a:rPr>
              <a:t>: 067 578 77 65</a:t>
            </a:r>
            <a:r>
              <a:rPr lang="en-US" sz="1800" b="1" smtClean="0"/>
              <a:t/>
            </a:r>
            <a:br>
              <a:rPr lang="en-US" sz="1800" b="1" smtClean="0"/>
            </a:br>
            <a:r>
              <a:rPr lang="en-US" sz="1800" b="1" smtClean="0">
                <a:solidFill>
                  <a:srgbClr val="009900"/>
                </a:solidFill>
              </a:rPr>
              <a:t>E</a:t>
            </a:r>
            <a:r>
              <a:rPr lang="ru-RU" sz="1800" b="1" smtClean="0">
                <a:solidFill>
                  <a:srgbClr val="009900"/>
                </a:solidFill>
              </a:rPr>
              <a:t>-</a:t>
            </a:r>
            <a:r>
              <a:rPr lang="en-US" sz="1800" b="1" smtClean="0">
                <a:solidFill>
                  <a:srgbClr val="009900"/>
                </a:solidFill>
              </a:rPr>
              <a:t>mail</a:t>
            </a:r>
            <a:r>
              <a:rPr lang="ru-RU" sz="1800" b="1" smtClean="0">
                <a:solidFill>
                  <a:srgbClr val="009900"/>
                </a:solidFill>
              </a:rPr>
              <a:t>: </a:t>
            </a:r>
            <a:r>
              <a:rPr lang="en-US" sz="1800" b="1" smtClean="0">
                <a:solidFill>
                  <a:srgbClr val="009900"/>
                </a:solidFill>
                <a:hlinkClick r:id="rId2"/>
              </a:rPr>
              <a:t>bbstaff</a:t>
            </a:r>
            <a:r>
              <a:rPr lang="ru-RU" sz="1800" b="1" smtClean="0">
                <a:solidFill>
                  <a:srgbClr val="009900"/>
                </a:solidFill>
                <a:hlinkClick r:id="rId2"/>
              </a:rPr>
              <a:t>@</a:t>
            </a:r>
            <a:r>
              <a:rPr lang="en-US" sz="1800" b="1" smtClean="0">
                <a:solidFill>
                  <a:srgbClr val="009900"/>
                </a:solidFill>
                <a:hlinkClick r:id="rId2"/>
              </a:rPr>
              <a:t>ukr</a:t>
            </a:r>
            <a:r>
              <a:rPr lang="ru-RU" sz="1800" b="1" smtClean="0">
                <a:solidFill>
                  <a:srgbClr val="009900"/>
                </a:solidFill>
                <a:hlinkClick r:id="rId2"/>
              </a:rPr>
              <a:t>.</a:t>
            </a:r>
            <a:r>
              <a:rPr lang="en-US" sz="1800" b="1" smtClean="0">
                <a:solidFill>
                  <a:srgbClr val="009900"/>
                </a:solidFill>
                <a:hlinkClick r:id="rId2"/>
              </a:rPr>
              <a:t>net</a:t>
            </a:r>
            <a:r>
              <a:rPr lang="uk-UA" sz="1800" b="1" smtClean="0">
                <a:solidFill>
                  <a:srgbClr val="009900"/>
                </a:solidFill>
              </a:rPr>
              <a:t/>
            </a:r>
            <a:br>
              <a:rPr lang="uk-UA" sz="1800" b="1" smtClean="0">
                <a:solidFill>
                  <a:srgbClr val="009900"/>
                </a:solidFill>
              </a:rPr>
            </a:br>
            <a:r>
              <a:rPr lang="uk-UA" sz="1800" b="1" smtClean="0"/>
              <a:t/>
            </a:r>
            <a:br>
              <a:rPr lang="uk-UA" sz="1800" b="1" smtClean="0"/>
            </a:br>
            <a:r>
              <a:rPr lang="uk-UA" sz="1800" b="1" smtClean="0"/>
              <a:t>СПЕШИТЕ–ОТБОР УЖЕ НАЧАЛСЯ!!!</a:t>
            </a:r>
            <a:r>
              <a:rPr lang="ru-RU" sz="1800" b="1" smtClean="0"/>
              <a:t/>
            </a:r>
            <a:br>
              <a:rPr lang="ru-RU" sz="1800" b="1" smtClean="0"/>
            </a:br>
            <a:r>
              <a:rPr lang="ru-RU" sz="1800" b="1" smtClean="0"/>
              <a:t>ПЕРВОЕ СОБЕСЕДОВАНИЕ С ТУРЕЦКИМ ПРЕДСТАВИТЕЛЕМ СОСТОИТСЯ  </a:t>
            </a:r>
            <a:br>
              <a:rPr lang="ru-RU" sz="1800" b="1" smtClean="0"/>
            </a:br>
            <a:r>
              <a:rPr lang="ru-RU" sz="1800" b="1" smtClean="0"/>
              <a:t>    10 ФЕВРАЛЯ 2018 ГОДА!</a:t>
            </a:r>
            <a:r>
              <a:rPr lang="uk-UA" sz="1800" b="1" smtClean="0"/>
              <a:t/>
            </a:r>
            <a:br>
              <a:rPr lang="uk-UA" sz="1800" b="1" smtClean="0"/>
            </a:br>
            <a:r>
              <a:rPr lang="uk-UA" sz="1800" b="1" smtClean="0"/>
              <a:t/>
            </a:r>
            <a:br>
              <a:rPr lang="uk-UA" sz="1800" b="1" smtClean="0"/>
            </a:br>
            <a:r>
              <a:rPr lang="uk-UA" sz="3200" b="1" smtClean="0"/>
              <a:t/>
            </a:r>
            <a:br>
              <a:rPr lang="uk-UA" sz="3200" b="1" smtClean="0"/>
            </a:br>
            <a:endParaRPr lang="uk-UA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76613" y="393700"/>
            <a:ext cx="6413500" cy="5778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ПОЗИЦИИ ДЛЯ СТАЖИРОВКИ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530" name="Текст 10"/>
          <p:cNvSpPr>
            <a:spLocks noGrp="1"/>
          </p:cNvSpPr>
          <p:nvPr>
            <p:ph type="body" idx="1"/>
          </p:nvPr>
        </p:nvSpPr>
        <p:spPr>
          <a:xfrm>
            <a:off x="2339975" y="1016000"/>
            <a:ext cx="3992563" cy="609600"/>
          </a:xfrm>
        </p:spPr>
        <p:txBody>
          <a:bodyPr/>
          <a:lstStyle/>
          <a:p>
            <a:pPr eaLnBrk="1" hangingPunct="1"/>
            <a:r>
              <a:rPr lang="tr-TR" smtClean="0">
                <a:solidFill>
                  <a:srgbClr val="92D050"/>
                </a:solidFill>
              </a:rPr>
              <a:t>        </a:t>
            </a:r>
            <a:r>
              <a:rPr lang="ru-RU" b="1" smtClean="0">
                <a:solidFill>
                  <a:srgbClr val="92D050"/>
                </a:solidFill>
              </a:rPr>
              <a:t>ANIMAT</a:t>
            </a:r>
            <a:r>
              <a:rPr lang="tr-TR" b="1" smtClean="0">
                <a:solidFill>
                  <a:srgbClr val="92D050"/>
                </a:solidFill>
              </a:rPr>
              <a:t>OR</a:t>
            </a:r>
            <a:endParaRPr lang="uk-UA" b="1" smtClean="0">
              <a:solidFill>
                <a:srgbClr val="92D050"/>
              </a:solidFill>
            </a:endParaRPr>
          </a:p>
        </p:txBody>
      </p:sp>
      <p:sp>
        <p:nvSpPr>
          <p:cNvPr id="22531" name="Текст 12"/>
          <p:cNvSpPr>
            <a:spLocks noGrp="1"/>
          </p:cNvSpPr>
          <p:nvPr>
            <p:ph type="body" sz="quarter" idx="3"/>
          </p:nvPr>
        </p:nvSpPr>
        <p:spPr>
          <a:xfrm>
            <a:off x="7048500" y="1111250"/>
            <a:ext cx="3998913" cy="51435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92D050"/>
                </a:solidFill>
              </a:rPr>
              <a:t>ANIMATOR MINI CLUB</a:t>
            </a:r>
            <a:endParaRPr lang="uk-UA" b="1" smtClean="0">
              <a:solidFill>
                <a:srgbClr val="92D050"/>
              </a:solidFill>
            </a:endParaRPr>
          </a:p>
        </p:txBody>
      </p:sp>
      <p:pic>
        <p:nvPicPr>
          <p:cNvPr id="22532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982788" y="1735138"/>
            <a:ext cx="8531225" cy="478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2388" y="146050"/>
            <a:ext cx="8912225" cy="8366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ПОЗИЦИИ ДЛЯ СТАЖИРОВКИ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554" name="Текст 10"/>
          <p:cNvSpPr>
            <a:spLocks noGrp="1"/>
          </p:cNvSpPr>
          <p:nvPr>
            <p:ph type="body" idx="1"/>
          </p:nvPr>
        </p:nvSpPr>
        <p:spPr>
          <a:xfrm>
            <a:off x="2087563" y="720725"/>
            <a:ext cx="3992562" cy="576263"/>
          </a:xfrm>
        </p:spPr>
        <p:txBody>
          <a:bodyPr/>
          <a:lstStyle/>
          <a:p>
            <a:pPr eaLnBrk="1" hangingPunct="1"/>
            <a:r>
              <a:rPr lang="tr-TR" b="1" smtClean="0">
                <a:solidFill>
                  <a:srgbClr val="00B050"/>
                </a:solidFill>
              </a:rPr>
              <a:t>          </a:t>
            </a:r>
            <a:r>
              <a:rPr lang="ru-RU" b="1" smtClean="0">
                <a:solidFill>
                  <a:srgbClr val="00B050"/>
                </a:solidFill>
              </a:rPr>
              <a:t>WAITERS</a:t>
            </a:r>
            <a:endParaRPr lang="uk-UA" b="1" smtClean="0">
              <a:solidFill>
                <a:srgbClr val="00B050"/>
              </a:solidFill>
            </a:endParaRPr>
          </a:p>
        </p:txBody>
      </p:sp>
      <p:sp>
        <p:nvSpPr>
          <p:cNvPr id="23555" name="Текст 12"/>
          <p:cNvSpPr>
            <a:spLocks noGrp="1"/>
          </p:cNvSpPr>
          <p:nvPr>
            <p:ph type="body" sz="quarter" idx="3"/>
          </p:nvPr>
        </p:nvSpPr>
        <p:spPr>
          <a:xfrm>
            <a:off x="7021513" y="815975"/>
            <a:ext cx="3760787" cy="576263"/>
          </a:xfrm>
        </p:spPr>
        <p:txBody>
          <a:bodyPr/>
          <a:lstStyle/>
          <a:p>
            <a:pPr eaLnBrk="1" hangingPunct="1"/>
            <a:r>
              <a:rPr lang="tr-TR" b="1" smtClean="0"/>
              <a:t>  </a:t>
            </a:r>
            <a:r>
              <a:rPr lang="ru-RU" b="1" smtClean="0">
                <a:solidFill>
                  <a:srgbClr val="00B050"/>
                </a:solidFill>
              </a:rPr>
              <a:t>WAITERS ON ROLLERS</a:t>
            </a:r>
            <a:endParaRPr lang="uk-UA" b="1" smtClean="0">
              <a:solidFill>
                <a:srgbClr val="00B050"/>
              </a:solidFill>
            </a:endParaRPr>
          </a:p>
        </p:txBody>
      </p:sp>
      <p:pic>
        <p:nvPicPr>
          <p:cNvPr id="23556" name="İçerik Yer Tutucusu 2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7335838" y="1370013"/>
            <a:ext cx="3336925" cy="5133975"/>
          </a:xfrm>
        </p:spPr>
      </p:pic>
      <p:pic>
        <p:nvPicPr>
          <p:cNvPr id="23557" name="Picture 9" descr="9999999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6138" y="1325563"/>
            <a:ext cx="3559175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08163" y="473075"/>
            <a:ext cx="8910637" cy="8461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ПОЗИЦИИ ДЛЯ СТАЖИРОВКИ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578" name="Текст 10"/>
          <p:cNvSpPr>
            <a:spLocks noGrp="1"/>
          </p:cNvSpPr>
          <p:nvPr>
            <p:ph type="body" idx="1"/>
          </p:nvPr>
        </p:nvSpPr>
        <p:spPr>
          <a:xfrm>
            <a:off x="1909763" y="1327150"/>
            <a:ext cx="3992562" cy="590550"/>
          </a:xfrm>
        </p:spPr>
        <p:txBody>
          <a:bodyPr/>
          <a:lstStyle/>
          <a:p>
            <a:pPr algn="ctr" eaLnBrk="1" hangingPunct="1"/>
            <a:r>
              <a:rPr lang="tr-TR" b="1" smtClean="0">
                <a:solidFill>
                  <a:srgbClr val="00B050"/>
                </a:solidFill>
              </a:rPr>
              <a:t>    </a:t>
            </a:r>
            <a:r>
              <a:rPr lang="ru-RU" b="1" smtClean="0">
                <a:solidFill>
                  <a:srgbClr val="00B050"/>
                </a:solidFill>
              </a:rPr>
              <a:t>BARMEN</a:t>
            </a:r>
            <a:endParaRPr lang="uk-UA" b="1" smtClean="0">
              <a:solidFill>
                <a:srgbClr val="00B050"/>
              </a:solidFill>
            </a:endParaRPr>
          </a:p>
        </p:txBody>
      </p:sp>
      <p:sp>
        <p:nvSpPr>
          <p:cNvPr id="24579" name="Текст 12"/>
          <p:cNvSpPr>
            <a:spLocks noGrp="1"/>
          </p:cNvSpPr>
          <p:nvPr>
            <p:ph type="body" sz="quarter" idx="3"/>
          </p:nvPr>
        </p:nvSpPr>
        <p:spPr>
          <a:xfrm>
            <a:off x="7681913" y="1403350"/>
            <a:ext cx="2701925" cy="576263"/>
          </a:xfrm>
        </p:spPr>
        <p:txBody>
          <a:bodyPr/>
          <a:lstStyle/>
          <a:p>
            <a:pPr eaLnBrk="1" hangingPunct="1"/>
            <a:r>
              <a:rPr lang="tr-TR" b="1" smtClean="0">
                <a:solidFill>
                  <a:srgbClr val="00B050"/>
                </a:solidFill>
              </a:rPr>
              <a:t>          </a:t>
            </a:r>
            <a:r>
              <a:rPr lang="ru-RU" b="1" smtClean="0">
                <a:solidFill>
                  <a:srgbClr val="00B050"/>
                </a:solidFill>
              </a:rPr>
              <a:t>BELLBOY</a:t>
            </a:r>
            <a:endParaRPr lang="uk-UA" b="1" smtClean="0">
              <a:solidFill>
                <a:srgbClr val="00B050"/>
              </a:solidFill>
            </a:endParaRPr>
          </a:p>
        </p:txBody>
      </p:sp>
      <p:pic>
        <p:nvPicPr>
          <p:cNvPr id="24580" name="İçerik Yer Tutucusu 6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7994650" y="1949450"/>
            <a:ext cx="2763838" cy="3987800"/>
          </a:xfrm>
        </p:spPr>
      </p:pic>
      <p:pic>
        <p:nvPicPr>
          <p:cNvPr id="24581" name="Picture 7" descr="000009999999999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1225" y="1927225"/>
            <a:ext cx="40894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01875" y="279400"/>
            <a:ext cx="8912225" cy="7032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ПОЗИЦИИ ДЛЯ СТАЖИРОВКИ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602" name="Текст 10"/>
          <p:cNvSpPr>
            <a:spLocks noGrp="1"/>
          </p:cNvSpPr>
          <p:nvPr>
            <p:ph type="body" idx="1"/>
          </p:nvPr>
        </p:nvSpPr>
        <p:spPr>
          <a:xfrm>
            <a:off x="1552575" y="1116013"/>
            <a:ext cx="3992563" cy="590550"/>
          </a:xfrm>
        </p:spPr>
        <p:txBody>
          <a:bodyPr/>
          <a:lstStyle/>
          <a:p>
            <a:pPr algn="ctr" eaLnBrk="1" hangingPunct="1"/>
            <a:r>
              <a:rPr lang="tr-TR" b="1" smtClean="0">
                <a:solidFill>
                  <a:srgbClr val="00B050"/>
                </a:solidFill>
              </a:rPr>
              <a:t>   </a:t>
            </a:r>
            <a:r>
              <a:rPr lang="ru-RU" b="1" smtClean="0">
                <a:solidFill>
                  <a:srgbClr val="00B050"/>
                </a:solidFill>
              </a:rPr>
              <a:t>HOUSEKEEPING</a:t>
            </a:r>
            <a:endParaRPr lang="uk-UA" b="1" smtClean="0">
              <a:solidFill>
                <a:srgbClr val="00B050"/>
              </a:solidFill>
            </a:endParaRPr>
          </a:p>
        </p:txBody>
      </p:sp>
      <p:pic>
        <p:nvPicPr>
          <p:cNvPr id="25603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212850" y="2127250"/>
            <a:ext cx="5497513" cy="4251325"/>
          </a:xfrm>
        </p:spPr>
      </p:pic>
      <p:sp>
        <p:nvSpPr>
          <p:cNvPr id="25604" name="Текст 12"/>
          <p:cNvSpPr>
            <a:spLocks noGrp="1"/>
          </p:cNvSpPr>
          <p:nvPr>
            <p:ph type="body" sz="quarter" idx="3"/>
          </p:nvPr>
        </p:nvSpPr>
        <p:spPr>
          <a:xfrm>
            <a:off x="7278688" y="1130300"/>
            <a:ext cx="3101975" cy="576263"/>
          </a:xfrm>
        </p:spPr>
        <p:txBody>
          <a:bodyPr/>
          <a:lstStyle/>
          <a:p>
            <a:pPr algn="ctr" eaLnBrk="1" hangingPunct="1"/>
            <a:r>
              <a:rPr lang="tr-TR" b="1" smtClean="0">
                <a:solidFill>
                  <a:srgbClr val="00B050"/>
                </a:solidFill>
              </a:rPr>
              <a:t>   </a:t>
            </a:r>
            <a:r>
              <a:rPr lang="ru-RU" b="1" smtClean="0">
                <a:solidFill>
                  <a:srgbClr val="00B050"/>
                </a:solidFill>
              </a:rPr>
              <a:t>L</a:t>
            </a:r>
            <a:r>
              <a:rPr lang="tr-TR" b="1" smtClean="0">
                <a:solidFill>
                  <a:srgbClr val="00B050"/>
                </a:solidFill>
              </a:rPr>
              <a:t>I</a:t>
            </a:r>
            <a:r>
              <a:rPr lang="ru-RU" b="1" smtClean="0">
                <a:solidFill>
                  <a:srgbClr val="00B050"/>
                </a:solidFill>
              </a:rPr>
              <a:t>FEGUARD</a:t>
            </a:r>
            <a:r>
              <a:rPr lang="tr-TR" b="1" smtClean="0">
                <a:solidFill>
                  <a:srgbClr val="00B050"/>
                </a:solidFill>
              </a:rPr>
              <a:t>    </a:t>
            </a:r>
            <a:endParaRPr lang="uk-UA" b="1" smtClean="0">
              <a:solidFill>
                <a:srgbClr val="00B050"/>
              </a:solidFill>
            </a:endParaRPr>
          </a:p>
        </p:txBody>
      </p:sp>
      <p:pic>
        <p:nvPicPr>
          <p:cNvPr id="25605" name="İçerik Yer Tutucusu 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997700" y="2127250"/>
            <a:ext cx="3416300" cy="4248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81263" y="346075"/>
            <a:ext cx="8912225" cy="9921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ПОЗИЦИИ ДЛЯ СТАЖИРОВКИ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626" name="Текст 10"/>
          <p:cNvSpPr>
            <a:spLocks noGrp="1"/>
          </p:cNvSpPr>
          <p:nvPr>
            <p:ph type="body" idx="1"/>
          </p:nvPr>
        </p:nvSpPr>
        <p:spPr>
          <a:xfrm>
            <a:off x="2022475" y="1368425"/>
            <a:ext cx="3992563" cy="5762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B050"/>
                </a:solidFill>
              </a:rPr>
              <a:t>RECEPTION</a:t>
            </a:r>
            <a:endParaRPr lang="uk-UA" b="1" smtClean="0">
              <a:solidFill>
                <a:srgbClr val="00B050"/>
              </a:solidFill>
            </a:endParaRPr>
          </a:p>
        </p:txBody>
      </p:sp>
      <p:sp>
        <p:nvSpPr>
          <p:cNvPr id="26627" name="Текст 12"/>
          <p:cNvSpPr>
            <a:spLocks noGrp="1"/>
          </p:cNvSpPr>
          <p:nvPr>
            <p:ph type="body" sz="quarter" idx="3"/>
          </p:nvPr>
        </p:nvSpPr>
        <p:spPr>
          <a:xfrm>
            <a:off x="7773988" y="1338263"/>
            <a:ext cx="3186112" cy="576262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B050"/>
                </a:solidFill>
              </a:rPr>
              <a:t>GUEST</a:t>
            </a:r>
            <a:r>
              <a:rPr lang="ru-RU" b="1" smtClean="0"/>
              <a:t> </a:t>
            </a:r>
            <a:r>
              <a:rPr lang="ru-RU" b="1" smtClean="0">
                <a:solidFill>
                  <a:srgbClr val="00B050"/>
                </a:solidFill>
              </a:rPr>
              <a:t>RELATIONS</a:t>
            </a:r>
            <a:endParaRPr lang="uk-UA" b="1" smtClean="0">
              <a:solidFill>
                <a:srgbClr val="00B050"/>
              </a:solidFill>
            </a:endParaRPr>
          </a:p>
        </p:txBody>
      </p:sp>
      <p:pic>
        <p:nvPicPr>
          <p:cNvPr id="26628" name="Объект 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75450" y="2230438"/>
            <a:ext cx="5183188" cy="3522662"/>
          </a:xfrm>
        </p:spPr>
      </p:pic>
      <p:pic>
        <p:nvPicPr>
          <p:cNvPr id="26629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963613" y="2230438"/>
            <a:ext cx="5051425" cy="3494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05125" y="430213"/>
            <a:ext cx="7192963" cy="9144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ПОЗИЦИИ ДЛЯ СТАЖИРОВКИ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650" name="Текст 10"/>
          <p:cNvSpPr>
            <a:spLocks noGrp="1"/>
          </p:cNvSpPr>
          <p:nvPr>
            <p:ph type="body" idx="1"/>
          </p:nvPr>
        </p:nvSpPr>
        <p:spPr>
          <a:xfrm>
            <a:off x="2508250" y="1190625"/>
            <a:ext cx="3162300" cy="5762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B050"/>
                </a:solidFill>
              </a:rPr>
              <a:t>KRUPER</a:t>
            </a:r>
            <a:endParaRPr lang="uk-UA" b="1" smtClean="0">
              <a:solidFill>
                <a:srgbClr val="00B050"/>
              </a:solidFill>
            </a:endParaRPr>
          </a:p>
        </p:txBody>
      </p:sp>
      <p:sp>
        <p:nvSpPr>
          <p:cNvPr id="27651" name="Текст 12"/>
          <p:cNvSpPr>
            <a:spLocks noGrp="1"/>
          </p:cNvSpPr>
          <p:nvPr>
            <p:ph type="body" sz="quarter" idx="3"/>
          </p:nvPr>
        </p:nvSpPr>
        <p:spPr>
          <a:xfrm>
            <a:off x="7585075" y="1139825"/>
            <a:ext cx="3117850" cy="5762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B050"/>
                </a:solidFill>
              </a:rPr>
              <a:t>BUTLER</a:t>
            </a:r>
            <a:endParaRPr lang="uk-UA" b="1" smtClean="0">
              <a:solidFill>
                <a:srgbClr val="00B050"/>
              </a:solidFill>
            </a:endParaRPr>
          </a:p>
        </p:txBody>
      </p:sp>
      <p:pic>
        <p:nvPicPr>
          <p:cNvPr id="27652" name="Resim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5150" y="1760538"/>
            <a:ext cx="4024313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11111111111111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4225" y="1935163"/>
            <a:ext cx="3544888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>
          <a:xfrm>
            <a:off x="106363" y="42863"/>
            <a:ext cx="11560175" cy="12461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chemeClr val="bg2">
                    <a:lumMod val="50000"/>
                  </a:schemeClr>
                </a:solidFill>
                <a:latin typeface="BatangChe" charset="0"/>
                <a:ea typeface="BatangChe" charset="0"/>
                <a:cs typeface="BatangChe" charset="0"/>
              </a:rPr>
              <a:t>Rixos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BatangChe" charset="0"/>
                <a:ea typeface="BatangChe" charset="0"/>
                <a:cs typeface="BatangChe" charset="0"/>
              </a:rPr>
              <a:t> The Land Of Legends</a:t>
            </a:r>
            <a:endParaRPr lang="ru-RU" sz="4400" b="1" dirty="0">
              <a:solidFill>
                <a:schemeClr val="bg2">
                  <a:lumMod val="50000"/>
                </a:schemeClr>
              </a:solidFill>
              <a:latin typeface="BatangChe" charset="0"/>
              <a:ea typeface="BatangChe" charset="0"/>
              <a:cs typeface="BatangChe" charset="0"/>
            </a:endParaRPr>
          </a:p>
        </p:txBody>
      </p:sp>
      <p:pic>
        <p:nvPicPr>
          <p:cNvPr id="28674" name="Picture 10" descr="IMG_06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038" y="912813"/>
            <a:ext cx="2892425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2" descr="IMG_07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4238" y="288925"/>
            <a:ext cx="2187575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3" descr="IMG_06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2705100"/>
            <a:ext cx="30019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4" descr="турція уааааа 6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4038" y="992188"/>
            <a:ext cx="1773237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70938" y="4518025"/>
            <a:ext cx="30194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Изображение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45038" y="3490913"/>
            <a:ext cx="39004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Изображение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8125" y="1003300"/>
            <a:ext cx="3128963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Изображение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22375" y="4518025"/>
            <a:ext cx="30130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757</TotalTime>
  <Words>441</Words>
  <Application>Microsoft Office PowerPoint</Application>
  <PresentationFormat>Произвольный</PresentationFormat>
  <Paragraphs>79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Шаблон оформления</vt:lpstr>
      </vt:variant>
      <vt:variant>
        <vt:i4>17</vt:i4>
      </vt:variant>
      <vt:variant>
        <vt:lpstr>Заголовки слайдов</vt:lpstr>
      </vt:variant>
      <vt:variant>
        <vt:i4>29</vt:i4>
      </vt:variant>
    </vt:vector>
  </HeadingPairs>
  <TitlesOfParts>
    <vt:vector size="64" baseType="lpstr">
      <vt:lpstr>Arial</vt:lpstr>
      <vt:lpstr>Century Gothic</vt:lpstr>
      <vt:lpstr>Wingdings 3</vt:lpstr>
      <vt:lpstr>Calibri</vt:lpstr>
      <vt:lpstr>BatangChe</vt:lpstr>
      <vt:lpstr>Baskerville Old Face</vt:lpstr>
      <vt:lpstr>Batang</vt:lpstr>
      <vt:lpstr>Apple Chancery</vt:lpstr>
      <vt:lpstr>Bangla MN</vt:lpstr>
      <vt:lpstr>Chalkduster</vt:lpstr>
      <vt:lpstr>Zapfino</vt:lpstr>
      <vt:lpstr>Britannic Bold</vt:lpstr>
      <vt:lpstr>Bradley Hand</vt:lpstr>
      <vt:lpstr>Footlight MT Light</vt:lpstr>
      <vt:lpstr>Dotum</vt:lpstr>
      <vt:lpstr>Colonna MT</vt:lpstr>
      <vt:lpstr>Lucida Blackletter</vt:lpstr>
      <vt:lpstr>Abadi MT Condensed Extra Bold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СТАЖИРОВКА В ТУРЦИИ</vt:lpstr>
      <vt:lpstr>Цель</vt:lpstr>
      <vt:lpstr>ПОЗИЦИИ ДЛЯ СТАЖИРОВКИ</vt:lpstr>
      <vt:lpstr>ПОЗИЦИИ ДЛЯ СТАЖИРОВКИ</vt:lpstr>
      <vt:lpstr>ПОЗИЦИИ ДЛЯ СТАЖИРОВКИ</vt:lpstr>
      <vt:lpstr>ПОЗИЦИИ ДЛЯ СТАЖИРОВКИ</vt:lpstr>
      <vt:lpstr>ПОЗИЦИИ ДЛЯ СТАЖИРОВКИ</vt:lpstr>
      <vt:lpstr>ПОЗИЦИИ ДЛЯ СТАЖИРОВКИ</vt:lpstr>
      <vt:lpstr>Rixos The Land Of Legends</vt:lpstr>
      <vt:lpstr>Основные отели, с которыми мы работаем</vt:lpstr>
      <vt:lpstr>CRATOS PREMIUM HOTEL &amp; CASINO (CYPRUS)</vt:lpstr>
      <vt:lpstr>Adalya Elite Lara</vt:lpstr>
      <vt:lpstr>Alva Donna Belek</vt:lpstr>
      <vt:lpstr>Alva Donna Kemer</vt:lpstr>
      <vt:lpstr>Pirates Beach</vt:lpstr>
      <vt:lpstr>Rubi Platinum</vt:lpstr>
      <vt:lpstr>SELECTUM LUXURY RESORT</vt:lpstr>
      <vt:lpstr>Utopia World</vt:lpstr>
      <vt:lpstr>Titanic Belek</vt:lpstr>
      <vt:lpstr>Titanic Beach Lara</vt:lpstr>
      <vt:lpstr>VONRESORT</vt:lpstr>
      <vt:lpstr>Mirada del Mar </vt:lpstr>
      <vt:lpstr>Grand Yazichi Club Marmaris Palase</vt:lpstr>
      <vt:lpstr>Royal Alhambra Palace </vt:lpstr>
      <vt:lpstr>Условия</vt:lpstr>
      <vt:lpstr>ОРГАНИЗАЦИЯ СТАЖИРОВКИ</vt:lpstr>
      <vt:lpstr>После завершения 4 этапа, мы улетаем</vt:lpstr>
      <vt:lpstr>И нас встречают </vt:lpstr>
      <vt:lpstr> Информация и консультации в Украине по телефону: 067 578 77 65 E-mail: bbstaff@ukr.net  СПЕШИТЕ–ОТБОР УЖЕ НАЧАЛСЯ!!! ПЕРВОЕ СОБЕСЕДОВАНИЕ С ТУРЕЦКИМ ПРЕДСТАВИТЕЛЕМ СОСТОИТСЯ       10 ФЕВРАЛЯ 2018 ГОДА!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Менеджер</cp:lastModifiedBy>
  <cp:revision>201</cp:revision>
  <dcterms:created xsi:type="dcterms:W3CDTF">2017-03-17T15:11:34Z</dcterms:created>
  <dcterms:modified xsi:type="dcterms:W3CDTF">2018-01-22T14:09:37Z</dcterms:modified>
</cp:coreProperties>
</file>